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53"/>
  </p:notesMasterIdLst>
  <p:sldIdLst>
    <p:sldId id="260" r:id="rId2"/>
    <p:sldId id="261" r:id="rId3"/>
    <p:sldId id="294" r:id="rId4"/>
    <p:sldId id="311" r:id="rId5"/>
    <p:sldId id="312" r:id="rId6"/>
    <p:sldId id="314" r:id="rId7"/>
    <p:sldId id="315" r:id="rId8"/>
    <p:sldId id="292" r:id="rId9"/>
    <p:sldId id="293" r:id="rId10"/>
    <p:sldId id="316" r:id="rId11"/>
    <p:sldId id="295" r:id="rId12"/>
    <p:sldId id="278" r:id="rId13"/>
    <p:sldId id="317" r:id="rId14"/>
    <p:sldId id="291" r:id="rId15"/>
    <p:sldId id="276" r:id="rId16"/>
    <p:sldId id="267" r:id="rId17"/>
    <p:sldId id="282" r:id="rId18"/>
    <p:sldId id="296" r:id="rId19"/>
    <p:sldId id="298" r:id="rId20"/>
    <p:sldId id="280" r:id="rId21"/>
    <p:sldId id="308" r:id="rId22"/>
    <p:sldId id="299" r:id="rId23"/>
    <p:sldId id="301" r:id="rId24"/>
    <p:sldId id="300" r:id="rId25"/>
    <p:sldId id="268" r:id="rId26"/>
    <p:sldId id="302" r:id="rId27"/>
    <p:sldId id="306" r:id="rId28"/>
    <p:sldId id="271" r:id="rId29"/>
    <p:sldId id="325" r:id="rId30"/>
    <p:sldId id="272" r:id="rId31"/>
    <p:sldId id="303" r:id="rId32"/>
    <p:sldId id="269" r:id="rId33"/>
    <p:sldId id="304" r:id="rId34"/>
    <p:sldId id="324" r:id="rId35"/>
    <p:sldId id="327" r:id="rId36"/>
    <p:sldId id="323" r:id="rId37"/>
    <p:sldId id="318" r:id="rId38"/>
    <p:sldId id="313" r:id="rId39"/>
    <p:sldId id="319" r:id="rId40"/>
    <p:sldId id="277" r:id="rId41"/>
    <p:sldId id="320" r:id="rId42"/>
    <p:sldId id="328" r:id="rId43"/>
    <p:sldId id="332" r:id="rId44"/>
    <p:sldId id="331" r:id="rId45"/>
    <p:sldId id="329" r:id="rId46"/>
    <p:sldId id="305" r:id="rId47"/>
    <p:sldId id="322" r:id="rId48"/>
    <p:sldId id="270" r:id="rId49"/>
    <p:sldId id="330" r:id="rId50"/>
    <p:sldId id="263" r:id="rId51"/>
    <p:sldId id="262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4" autoAdjust="0"/>
    <p:restoredTop sz="95627" autoAdjust="0"/>
  </p:normalViewPr>
  <p:slideViewPr>
    <p:cSldViewPr>
      <p:cViewPr>
        <p:scale>
          <a:sx n="73" d="100"/>
          <a:sy n="73" d="100"/>
        </p:scale>
        <p:origin x="-118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88976-C7A8-4194-8B49-94C71E0CD959}" type="datetimeFigureOut">
              <a:rPr lang="ru-RU" smtClean="0"/>
              <a:t>28.05.2019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4FA76-7A6C-48B0-9B8C-228D2D07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949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4FA76-7A6C-48B0-9B8C-228D2D07FC5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82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4FA76-7A6C-48B0-9B8C-228D2D07FC57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875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4FA76-7A6C-48B0-9B8C-228D2D07FC57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56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65F5B64-FC19-430D-B482-F36745C8592E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829761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 образования Исполнительного комитета муниципального образования г.Казани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образования Управления образования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ИКМО г. Казани по Советскому району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«Гимназия №126»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Советского района г.Казани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type="subTitle" idx="1"/>
          </p:nvPr>
        </p:nvSpPr>
        <p:spPr>
          <a:xfrm>
            <a:off x="574679" y="2708920"/>
            <a:ext cx="7992888" cy="216024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/>
              <a:t> </a:t>
            </a:r>
            <a:r>
              <a:rPr lang="ru-RU" sz="2000" b="1" dirty="0" smtClean="0"/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Публичный отчет директора муниципального бюджетного общеобразовательного учреждения «Гимназия №126» Советского района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г.Казани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Маклашовой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Флеры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Гансовны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2018-2019 учебный год</a:t>
            </a:r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1920" y="6466762"/>
            <a:ext cx="1438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Казань, 2019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«Гимназия №126»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Советского района г.Казани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Y:\Гимназия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486" y="1556792"/>
            <a:ext cx="6477000" cy="4892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04664"/>
            <a:ext cx="79208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Образовательное </a:t>
            </a:r>
            <a:r>
              <a:rPr lang="ru-RU" sz="28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учреждение основано в 1959 </a:t>
            </a:r>
            <a:r>
              <a:rPr lang="ru-RU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году. В </a:t>
            </a:r>
            <a:r>
              <a:rPr lang="ru-RU" sz="28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2009 году получило статус гимназии.</a:t>
            </a:r>
            <a:br>
              <a:rPr lang="ru-RU" sz="28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Муниципальное бюджетное общеобразовательное учреждение «Гимназия № 126»  Советского района г. Казани дает углубленную подготовку    по гуманитарным предметам, обеспечивает максимально  благоприятные условия для развития творческого потенциала ребенка, способствует овладению навыками самостоятельной работы.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9139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ork\Pictures\учредительные документы\Лицензия на осуществление образовательной деятельности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657" y="775411"/>
            <a:ext cx="3947024" cy="55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work\Pictures\учредительные документы\Лицензия на осуществление образовательной деятельности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764703"/>
            <a:ext cx="3947023" cy="55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68630" y="188640"/>
            <a:ext cx="5406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 гимназии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2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ork\Documents\Аккредитация новая-2\Аккред скан\Document_0.t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3917714" cy="553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work\Documents\Аккредитация новая-2\Аккред скан\Document_1.t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864760"/>
            <a:ext cx="3917713" cy="553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13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work\Pictures\учредительные документы\Санитарно-эпидемиологическое заключение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481427"/>
            <a:ext cx="4104456" cy="580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work\Pictures\2018-04-16\Положительное пожарное заключение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481427"/>
            <a:ext cx="4068856" cy="580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8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work\Pictures\учредительные документы\Лицензия на осуществление мед. дея-ти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3910" y="692695"/>
            <a:ext cx="3340090" cy="499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work\Pictures\учредительные документы\Лицензия на осуществление мед дея-ти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6207" y="713485"/>
            <a:ext cx="3240360" cy="499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work\Pictures\учредительные документы\Лицензия на осуществление мед дея-ти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0676" y="692696"/>
            <a:ext cx="3296532" cy="499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85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3" y="332656"/>
            <a:ext cx="79928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обучающихся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2018-2019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год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гимназических и 2 профильных класса: 10 а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социально-гуманитарный,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11а –универсальный.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классификационной категории «Школа, содействующая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здоровью, золотого уровня».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Гимназия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конкурса «Лучшая школьная столовая -2009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конкурса общеобразовательных учреждений «Большая перемена-2010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ассоциированных школ ЮНЕСКО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2011года,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финалист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конкурса «Красивая школа»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2011г,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проекта «Электронное образование в Республике Татарстан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эксперимента «Тропинки здоровья» с 2012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Общероссийского проекта «Школа цифрового века».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этапа Всероссийского конкурса «Растим патриотов России» с реализацией программы по патриотическому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воспитанию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подрастающего поколения 2013, 2014,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2015гг.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конкурса новогоднего оформления «Огни Казани» в номинации «Лучший фасад» 2016 году.</a:t>
            </a:r>
          </a:p>
        </p:txBody>
      </p:sp>
    </p:spTree>
    <p:extLst>
      <p:ext uri="{BB962C8B-B14F-4D97-AF65-F5344CB8AC3E}">
        <p14:creationId xmlns:p14="http://schemas.microsoft.com/office/powerpoint/2010/main" val="93486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260648"/>
            <a:ext cx="820891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 работают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 учителей.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имеют звания: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«Народный учитель Республики Татарстан» - 1,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Заслуженный учитель Республики Татарстан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общего образования Российской Федерации – 3,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народного просвещения СССР – 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Знаком «За заслуги в образовании» - 4,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Медалью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 память 1000-летия Казани» - 3,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грамотой Министерства образования Российской Федерации – 5.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«Наш лучший директор» – 2,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Учитель-исследователь» – 1,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новый учитель»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- 4, 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Лучший учитель информатики»-1.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конкурса  «Лучший учитель России» в рамках ПНПО -2,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этапа республиканского конкурса «Лидер года» в номинации «Женщина лидер»-1,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районного этапа и лауреат городского этапа конкурса «Учитель года» - 1,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конкурса «Учитель года»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 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конкурса инновационных программ и проектов – 2. </a:t>
            </a:r>
          </a:p>
          <a:p>
            <a:pPr lvl="3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работники имеют высшее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профессиональное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Имеют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ученую степень кандидата наук – 2. </a:t>
            </a:r>
          </a:p>
        </p:txBody>
      </p:sp>
    </p:spTree>
    <p:extLst>
      <p:ext uri="{BB962C8B-B14F-4D97-AF65-F5344CB8AC3E}">
        <p14:creationId xmlns:p14="http://schemas.microsoft.com/office/powerpoint/2010/main" val="402993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5616" y="245839"/>
            <a:ext cx="7059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участия педагогов в конкурсах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989249"/>
              </p:ext>
            </p:extLst>
          </p:nvPr>
        </p:nvGraphicFramePr>
        <p:xfrm>
          <a:off x="1403648" y="1052736"/>
          <a:ext cx="6300470" cy="5256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49716"/>
                <a:gridCol w="2341318"/>
                <a:gridCol w="2070726"/>
                <a:gridCol w="1438710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Голос нашей команды нашего двора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Нуриахметова В.Р.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участника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 этап конкурса "Учитель года 2019"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Горбунова О.С.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конкурс инновационных проектов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Горбунова О.С.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Домрачева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Т.В.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Республиканская НПК "Неокнига"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Выгловская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Н.А., Куликова М.Б., Салихова К.Г.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2 степени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олимпиада "Эстафета знаний"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Лебедева Н.Э.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2 место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конкурс методических разработок «Современный урок»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Домрачева Т.В.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конкурс профессионального мастерства "Просветитель"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Бурангулова Р.Н.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1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Грант «Наш новый учитель»</a:t>
                      </a:r>
                      <a:endParaRPr lang="ru-RU" sz="1400" b="0" i="0" u="none" strike="noStrike" dirty="0" smtClean="0">
                        <a:effectLst/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Саляхова</a:t>
                      </a: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А.Р.</a:t>
                      </a:r>
                      <a:endParaRPr lang="ru-RU" sz="1400" b="0" i="0" u="none" strike="noStrike" dirty="0" smtClean="0">
                        <a:effectLst/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победитель</a:t>
                      </a:r>
                      <a:endParaRPr lang="ru-RU" sz="1400" b="0" i="0" u="none" strike="noStrike" dirty="0" smtClean="0">
                        <a:effectLst/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40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999872"/>
              </p:ext>
            </p:extLst>
          </p:nvPr>
        </p:nvGraphicFramePr>
        <p:xfrm>
          <a:off x="755576" y="2276872"/>
          <a:ext cx="7632848" cy="2088232"/>
        </p:xfrm>
        <a:graphic>
          <a:graphicData uri="http://schemas.openxmlformats.org/drawingml/2006/table">
            <a:tbl>
              <a:tblPr firstRow="1" firstCol="1" bandRow="1"/>
              <a:tblGrid>
                <a:gridCol w="2376264"/>
                <a:gridCol w="1314146"/>
                <a:gridCol w="1314146"/>
                <a:gridCol w="1314146"/>
                <a:gridCol w="1314146"/>
              </a:tblGrid>
              <a:tr h="10441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Квалификационная категория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2015-2016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71600" y="476672"/>
            <a:ext cx="706174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Изменение качественного состава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</a:t>
            </a:r>
            <a:endParaRPr kumimoji="0" lang="ru-RU" altLang="ru-RU" sz="40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56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04056"/>
          </a:xfrm>
        </p:spPr>
        <p:txBody>
          <a:bodyPr>
            <a:noAutofit/>
          </a:bodyPr>
          <a:lstStyle/>
          <a:p>
            <a:pPr lvl="0" algn="ctr"/>
            <a:r>
              <a:rPr lang="ru-RU" sz="16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азвитие и ресурсное обеспечение инновационной деятельности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544357"/>
              </p:ext>
            </p:extLst>
          </p:nvPr>
        </p:nvGraphicFramePr>
        <p:xfrm>
          <a:off x="611560" y="351720"/>
          <a:ext cx="7920880" cy="665829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60640"/>
                <a:gridCol w="864096"/>
                <a:gridCol w="1296144"/>
              </a:tblGrid>
              <a:tr h="1892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семинара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4880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Семинар-стажировка «Методика формирования планируемых результатов по предмету «Физическая культура» в условиях реализации ФГОС ОО»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февраля 2017 года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394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Семинар-стажировка «Системно-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подход в организации внеурочной деятельности обучающихся»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марта 2017 года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394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Семинар-стажировка «Инновационные подходы в преподавании русского языка и литературы в условиях ФГОС»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19-20 июня 2017 года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6006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Семинар-стажировка «Инновационные подходы к выбору образовательных технологий, эффективных методов преподавания, проведению диагностики уровня владения татарским языком»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октября 2017 года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394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«Особенности преподавания истории и обществознания в контексте введения историко-культурного стандарта»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24-26 ноября 2017 года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4880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Семинар-стажировка «Педагогическая деятельность учителя русского языка и литературы в развивающей среде образовательной организации»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7-10 декабря 2017 года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394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«Проектная деятельность в работе учителя истории и обществознания»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декабря 2017 года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6006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руководителей образовательных организаций города Казани «Актуальные аспекты управленческой деятельности руководителя образовательной организации в условиях изменений»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февраля 2018 года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8063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- стажировка учителей истории и обществознания День классного руководителя. «Инновационные практики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истории и обществознания в урочной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внеурочной деятельности»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канский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марта 2019 года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6006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- стажировка учителей истории и обществознания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«Реализация инновационных направлений в преподавании предметов «История» и «Обществознание»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канский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апреля 2019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  <a:tr h="10553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- стажировка учителей родного (татарского) языка и родной (татарской) литературы «Активные   и интерактивные методы образования       как способ повышения мотивации обучающихся к учебной деятельности и достижения личностных,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метапредметных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предметных результатов»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канский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апреля 2019 года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190" marR="3419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12776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3479"/>
            <a:ext cx="8229600" cy="7109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Тематические педсоветы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651784"/>
              </p:ext>
            </p:extLst>
          </p:nvPr>
        </p:nvGraphicFramePr>
        <p:xfrm>
          <a:off x="1115616" y="1227485"/>
          <a:ext cx="6912768" cy="489654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42830"/>
                <a:gridCol w="5769938"/>
              </a:tblGrid>
              <a:tr h="3497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Повестка дня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29.08.2018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работы гимназии за 2017-2018учебный год и задачи на 2018-2019 учебный год.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плана работы на 2018-2019 учебный год.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рабочих программ.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локальных актов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492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05.11.2018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Итоги 1 четверти.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Инновационные технологии в деятельности учителя как условие реализации ФГОС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95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25.12.2018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Итоги 1 полугодия.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Творческий учитель, творческий ученик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492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27.03.2019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Итоги 3 четверти.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Метапредметный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подход в обучении как основное требование ФГОС второго поколения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16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ork\Downloads\программа развития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" t="281" b="-281"/>
          <a:stretch/>
        </p:blipFill>
        <p:spPr bwMode="auto">
          <a:xfrm>
            <a:off x="2411759" y="332656"/>
            <a:ext cx="418030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17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12776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«Гражданско-патриотическое воспитание и образование. Музей как средство формирования гражданских компетенций»;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«Рефлексивный подход к организации профессионально-личностного саморазвития учителя в общеобразовательном учреждении в условиях внедрения профессионального стандарта педагога».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Реализуются инновационные программы: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«Рефлексивный подход к организации профессионально-личностного саморазвития учителя в общеобразовательном учреждении в условиях внедрения профессионального стандарта педагога».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604228"/>
            <a:ext cx="3969200" cy="30851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3789040"/>
            <a:ext cx="4187957" cy="31409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604228"/>
            <a:ext cx="4113529" cy="30851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1484784"/>
            <a:ext cx="8640960" cy="7200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Музей-комплекс МБОУ «Гимназия №126» основан 23 февраля 1967 года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Гражданско-патриотическое воспитание и образование. Музей как средство формирования гражданских компетенций»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work\Downloads\IMG-20190416-WA000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096"/>
          <a:stretch/>
        </p:blipFill>
        <p:spPr bwMode="auto">
          <a:xfrm>
            <a:off x="1739685" y="1988840"/>
            <a:ext cx="5388599" cy="302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work\Downloads\IMG-20190416-WA002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4149080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work\Downloads\IMG-20190416-WA001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4556814"/>
            <a:ext cx="2136238" cy="160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Музей-комплекс гимназии - победитель республиканского этапа Всероссийского конкурса «Растим патриотов России» (Диплом II степени 2018г.), победитель республиканской патриотической акции «Гордимся вами, защитники Отечества», победитель городского смотра-конкурса школьных музеев, лауреат Всероссийского смотра-конкурса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музеев,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 многими дипломами, грамотами и благодарственными письмами. Многолетней традицией является организация работы по военно-патриотическому воспитанию учащихся совместно с республиканской общественной организацией ветеранов (инвалидов) «Союз ветеранов республики Татарстан»: уроки мужества, посвященные Дню памяти о россиянах, исполнявших служебный долг за пределами России, 30-й годовщине вывода советских войск из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Афганистана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торжественные линейки, посвященные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Дню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защитника Отечества с приглашением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	ветеранов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пограничной службы, торжественному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празднованию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юбилеев ветеранов.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68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980728"/>
            <a:ext cx="8712968" cy="5376672"/>
          </a:xfrm>
        </p:spPr>
        <p:txBody>
          <a:bodyPr>
            <a:noAutofit/>
          </a:bodyPr>
          <a:lstStyle/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и проведение школьного этапа всероссийских олимпиад школьников;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научно-практической конференции;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учащихся к предметным олимпиадам различного уровня;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участие в разнообразных международных, всероссийских, республиканских, городских и районных конкурсных проектах;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научная работа с учащимися средней и старшей ступени, проявляющими интерес к научно-исследовательской деятельности;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специализированных курсов и кружков по предметам;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внеклассная работа по предметам как одна из форм углубленного изучения предметов;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применения знаний одаренными детьми в различных областях</a:t>
            </a:r>
            <a:r>
              <a:rPr lang="ru-RU" sz="1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-участие в мониторинге одаренных детей через сайт 			Министерства образования и науки РФ  в ходе осуществления 		информационно-аналитическая система поддержки 			взаимодействия ВУЗов с общеобразовательными 				организациями в направлении развития творческих 			способностей одаренных школьников и их профориентации. </a:t>
            </a:r>
          </a:p>
          <a:p>
            <a:pPr algn="just"/>
            <a:endParaRPr lang="ru-RU" sz="195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850106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программе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Одаренные дети»</a:t>
            </a:r>
          </a:p>
        </p:txBody>
      </p:sp>
    </p:spTree>
    <p:extLst>
      <p:ext uri="{BB962C8B-B14F-4D97-AF65-F5344CB8AC3E}">
        <p14:creationId xmlns:p14="http://schemas.microsoft.com/office/powerpoint/2010/main" val="157763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1623" y="908720"/>
            <a:ext cx="9144000" cy="5877272"/>
          </a:xfrm>
        </p:spPr>
        <p:txBody>
          <a:bodyPr>
            <a:noAutofit/>
          </a:bodyPr>
          <a:lstStyle/>
          <a:p>
            <a:pPr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ГАОУ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ДПО «Институт развития образования Республики Татарстан».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ФГАУОУВО «Казанский (Приволжский) федеральный университет» (педагогическая практика студентов, Олимпиады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WINKIND)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ЧОУ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высшего образования «Академия социального образования». 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ФГБОУ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ВПО «Казанский национально-исследовательский технический университет им. А.Н. Туполева - КАИ» (договор).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ЦДО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«Отличник» (г. Екатеринбург)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конкурсно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олимпиадное движение)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АНОО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 ЦС РФ Казанский кооперативный институт Российского университета кооперации г. Казани по направлению «Создание системы профориентации учащихся школы с участием работодателей, партнеров 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Института для формирования у учащихся профессионального самоопределения в рамках Концепции модернизации российского образования» (договор). 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ЧОУ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высшего образования «Казанский инновационный университет им. В.Г.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Тимирясова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lvl="7"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ПАО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Таттелеком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 (реализация интеллектуальных, гражданско-патриотических, спортивно-оздоровительных  проектов),</a:t>
            </a:r>
          </a:p>
          <a:p>
            <a:pPr lvl="7"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ГАУ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«Олимпиадный центр».</a:t>
            </a:r>
          </a:p>
          <a:p>
            <a:pPr lvl="7"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«Академия творческой молодежи Республики Татарстан»(реализация  республиканского проекта «Кадровый резерв»)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072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гимназии выработана система взаимодействия с различными организациями: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just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Участие в Интернет - тестированиях, проводимых ВУЗами, ФИПИ и Российским образованием в режиме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On-Line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 indent="-45720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Проведение тренировочных ЕГЭ и ОГЭ по материалам Московского института образования (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статград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) по математике, русскому языку;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 indent="-45720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Управление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Роспотребнадзора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 по Республике Татарстан (Татарстан) по реализации республиканского проекта «Содействие повышению уровня финансовой грамотности населения и развитию финансового образования в Российской Федерации»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реализуется: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85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предмету «ОБЖ» в МБОУ «Лицей №110»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района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Казани (договор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автономное профессиональное образовательное учреждение «Казанский педагогический колледж» (договор, приказ МКУ «УО ИКМО города Казани» №614 от 10.10.2012.) по направлению «Формирование профессиональных компетенций учителя по использованию здоровье сберегающих технологий в начальной школе» (реализация городской целевой  экспериментальной программы «Тропинки здоровья»).</a:t>
            </a:r>
          </a:p>
          <a:p>
            <a:pPr lvl="6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№352 комбинированного вида», по преемственности на этапе подготовки к школе (договор).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форма реализации образовательной программы ОУ</a:t>
            </a:r>
          </a:p>
        </p:txBody>
      </p:sp>
    </p:spTree>
    <p:extLst>
      <p:ext uri="{BB962C8B-B14F-4D97-AF65-F5344CB8AC3E}">
        <p14:creationId xmlns:p14="http://schemas.microsoft.com/office/powerpoint/2010/main" val="62535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МБУДО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детского творчества Танкодром» (договор),  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 «Городской детский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биологический центр» (договор),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 «Детская музыкальная школа №19» Советского района г. Казани (договор)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«Центральная специализированная детско-юношеская шахматная школа олимпийского резерва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имени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Р.Г.Нежметдинова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Министерства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делам молодежи и спорту РТ.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форма реализации дополнительного образования совместно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с: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06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075240" cy="4525963"/>
          </a:xfrm>
        </p:spPr>
        <p:txBody>
          <a:bodyPr/>
          <a:lstStyle/>
          <a:p>
            <a:pPr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Контрольно-пропускной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«Казань – аэропорт».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 – пограничников. 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Совета ветеранов-пенсионеров войны, труда, Вооруженных Сил и правоохранительных органов Советского района г. Казани.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ветеранов- педагогов гимназии 126.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форма реализации инновационной программы по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гражданско-патриотическому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воспитанию </a:t>
            </a:r>
          </a:p>
        </p:txBody>
      </p:sp>
    </p:spTree>
    <p:extLst>
      <p:ext uri="{BB962C8B-B14F-4D97-AF65-F5344CB8AC3E}">
        <p14:creationId xmlns:p14="http://schemas.microsoft.com/office/powerpoint/2010/main" val="3722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6651" y="47042"/>
            <a:ext cx="850728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Ветераны всегда рядом!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F:\IMG_20161210_1343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135" y="761639"/>
            <a:ext cx="3955144" cy="296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psf\Home\Pictures\ветераны педагоги гимназии.jpg 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839" y="3861048"/>
            <a:ext cx="3960440" cy="2901174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827308" y="1653715"/>
            <a:ext cx="5383897" cy="40379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075240" cy="4525963"/>
          </a:xfrm>
        </p:spPr>
        <p:txBody>
          <a:bodyPr/>
          <a:lstStyle/>
          <a:p>
            <a:pPr marL="109728" indent="0">
              <a:buNone/>
            </a:pPr>
            <a:endParaRPr lang="ru-RU" dirty="0" smtClean="0"/>
          </a:p>
          <a:p>
            <a:pPr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учреждение молодежной политики города Казани «Комплексный центр социального обслуживания детей и молодежи «Доверие»» (договор). Работа «Школьной службы примирения» гимназии отмечена Почетной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грамотой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кубком.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форма разработки и реализации городского проекта «Школьные службы примирения» </a:t>
            </a:r>
          </a:p>
        </p:txBody>
      </p:sp>
    </p:spTree>
    <p:extLst>
      <p:ext uri="{BB962C8B-B14F-4D97-AF65-F5344CB8AC3E}">
        <p14:creationId xmlns:p14="http://schemas.microsoft.com/office/powerpoint/2010/main" val="23744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«Школьная служба примирения»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941" y="1196752"/>
            <a:ext cx="4682084" cy="25339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3820461"/>
            <a:ext cx="4670152" cy="262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620688"/>
            <a:ext cx="8136904" cy="496855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Достаточно широко представлена сеть дополнительного образования гимназии, способствующая успешности инновационной деятельности участников образовательного процесса. На нашей базе функционируют различные кружки и детские объединения для обучающихся.  Их на сегодня - 41, в том числе организованных при содействии и участии учреждений дополнительного образования детей, - 15. 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2018-2019 учебном году в гимназии организованы кружки дополнительного образования: «Горизонты здоровья», «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Семьеведение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», «Шахматы», «Правоохранительный отряд», «Английский с удовольствием», «Фитнес-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денс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», «Баскетбол», «Футбол», «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Юнармия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», «Народные промыслы. Валяние», «Музыка без границ», «Поиск», «По странам и континентам», «3D-моделирование», «Робототехника», «Краеведение», «Дизайн», «Юный инспектор движения», «Немецкий язык», «Хореография». На базе гимназии работают 11 кружков от городского эколого-биологического центра, 2 – ЦДТ «Танкодром», работает филиал музыкальной школы №19 и школа раннего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	развития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предшкольная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подготовка) «Конек-горбунок». 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	гимназии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функционируют 13 детских объединений: «Совет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	старшеклассников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», «Школьная служба примирения»,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		«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Юнармия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», футбольная команда, баскетбольная команда,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	студия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«Дивертисмент», группа «Поиск», экологическая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	агитбригада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шахматная команда, детский хор, танцевальная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	группа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«Фитнес-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денс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», правоохранительный отряд.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44624"/>
            <a:ext cx="8712968" cy="78296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дополнительного образования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44624"/>
            <a:ext cx="8712968" cy="78296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дополнительного образования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980728"/>
            <a:ext cx="3816424" cy="286231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427984" y="3140968"/>
            <a:ext cx="403244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196752"/>
            <a:ext cx="8352928" cy="511602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гимназии 23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учебных кабинета, мастерские (швейное и кухонное современное оборудование, станки, интерактивное оборудование), полностью оснащенных для организации учебно-воспитательного процесса. Гимназия располагает 3 компьютерными классами с интерактивными досками и 26 моноблоками. Имеется актовый зал на 200 посадочных мест, спортивный зал (капремонт 2013г), спортивная площадка (мини-футбол, гимнастические комплексы, установлены в 2015г), лыжная база обеспечена на 100% (2013-2015гг) столовая (косметический ремонт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2014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2016г, (оснащение 100%),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		лицензированный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медицинский кабинет,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	стоматологический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кабинет, библиотека. Все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педагоги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обеспечены персональными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	ноутбуками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692696"/>
            <a:ext cx="832676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Материальная база</a:t>
            </a:r>
            <a:r>
              <a:rPr lang="tt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учреждения, состояние, использование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32048"/>
          </a:xfrm>
        </p:spPr>
        <p:txBody>
          <a:bodyPr>
            <a:normAutofit fontScale="62500" lnSpcReduction="20000"/>
          </a:bodyPr>
          <a:lstStyle/>
          <a:p>
            <a:pPr marL="109728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году переоборудован кабинет психологии (мебель, оснащение интерактивным оборудованием). Переоснащены школьные раздевалки. Для начальной школы приобретены индивидуальные шкафчики для раздевания.</a:t>
            </a:r>
          </a:p>
          <a:p>
            <a:pPr marL="109728" indent="0" algn="just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2016-2017 учебном году приобретено 7 интерактивных досок, 9 проекторов, 24 моноблока, 36 ноутбуков (мобильный класс с 16 ноутбуками и 20 ноутбуками), 3 принтера, один 3D принтер. Заменена школьная мебель в кабинетах, музее, столовой. В 2017 году приобретено 2 интерактивных стола, 15 комплектов для организации занятий по робототехнике начального уровня, актовый зал оснащен новым звуковым оборудованием, мебелью, в 2018 году приобретено 10 комплектов для организации занятий по робототехнике среднего уровня, заменены портативные компьютеры во всех учебных кабинетах, заменены мультимедийные проекторы на более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современные, заменена мебель в библиотеке.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марте 2019г. в гимназии производилась замена  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пожарной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сигнализации на более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современную, 		соответствующую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  пожарной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безопасности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Материальная база учреждения, состояние, использование</a:t>
            </a:r>
          </a:p>
        </p:txBody>
      </p:sp>
    </p:spTree>
    <p:extLst>
      <p:ext uri="{BB962C8B-B14F-4D97-AF65-F5344CB8AC3E}">
        <p14:creationId xmlns:p14="http://schemas.microsoft.com/office/powerpoint/2010/main" val="21456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2076001"/>
            <a:ext cx="3348371" cy="4464496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48798"/>
            <a:ext cx="4872541" cy="3654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4077416"/>
            <a:ext cx="2769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Альпийская горка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7033" y="1484784"/>
            <a:ext cx="2653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 хвойных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9469" y="188640"/>
            <a:ext cx="8229600" cy="86895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образовательные услуги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3247" y="1268760"/>
            <a:ext cx="786148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раннего развития «Конёк-Горбунок»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Немецкий язык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творчество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Живопись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-моделирование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57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6895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образовательные услуги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223544"/>
            <a:ext cx="4025965" cy="30194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201" b="6951"/>
          <a:stretch/>
        </p:blipFill>
        <p:spPr>
          <a:xfrm>
            <a:off x="4788024" y="1628800"/>
            <a:ext cx="3702434" cy="407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9469" y="188640"/>
            <a:ext cx="8229600" cy="86895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образовательные услуги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945" y="3284984"/>
            <a:ext cx="4217987" cy="31634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057598"/>
            <a:ext cx="3816424" cy="28623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9745" y="1268760"/>
            <a:ext cx="33123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Газеты на немецком языке, подготовленные ребятами к Новому году!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40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успеваемости 100% качество во 2-11классах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49,5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%-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2015г, 53,01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%-2016г, 50,97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-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2017г., 56,5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- 2018г.</a:t>
            </a:r>
          </a:p>
          <a:p>
            <a:pPr marL="109728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Выпускники награждаются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медалями «За особые успехи в учении» (за 3 года).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2015г-1(6,3%); 2016г-5(13,5%); 2017г-3(11,5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%), 2018г – 3 (14,3%).</a:t>
            </a:r>
          </a:p>
          <a:p>
            <a:pPr marL="109728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Динамика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победителей и призеров предметных олимпиад, конкурсов муниципального, республиканского,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уровней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направлениям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 работы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3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1-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г., 4 – 2017г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9 – 2018г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– 2019г.</a:t>
            </a:r>
          </a:p>
          <a:p>
            <a:pPr marL="109728" indent="0" algn="just">
              <a:buNone/>
            </a:pPr>
            <a:r>
              <a:rPr lang="ru-RU" sz="2800" b="1" dirty="0" smtClean="0">
                <a:latin typeface="Times New Roman"/>
                <a:ea typeface="Times New Roman"/>
              </a:rPr>
              <a:t>		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знаний и успеваемости учащихся </a:t>
            </a:r>
          </a:p>
        </p:txBody>
      </p:sp>
    </p:spTree>
    <p:extLst>
      <p:ext uri="{BB962C8B-B14F-4D97-AF65-F5344CB8AC3E}">
        <p14:creationId xmlns:p14="http://schemas.microsoft.com/office/powerpoint/2010/main" val="24884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smtClean="0">
                <a:latin typeface="Times New Roman"/>
                <a:ea typeface="Times New Roman"/>
              </a:rPr>
              <a:t>		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этапов РОШ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2253"/>
              </p:ext>
            </p:extLst>
          </p:nvPr>
        </p:nvGraphicFramePr>
        <p:xfrm>
          <a:off x="755576" y="1628800"/>
          <a:ext cx="7560840" cy="2520280"/>
        </p:xfrm>
        <a:graphic>
          <a:graphicData uri="http://schemas.openxmlformats.org/drawingml/2006/table">
            <a:tbl>
              <a:tblPr firstRow="1" firstCol="1" bandRow="1"/>
              <a:tblGrid>
                <a:gridCol w="4190243"/>
                <a:gridCol w="1806334"/>
                <a:gridCol w="1564263"/>
              </a:tblGrid>
              <a:tr h="420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Призеры заключительного этапа Республиканской олимпиады школьников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призера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Победители и призеры городских олимпиад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призеров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400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Победители и призеры муниципального этапа Республиканской олимпиады школьников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победитель,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призеров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призеров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7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0"/>
            <a:ext cx="66222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Результаты Всероссийской олимпиады 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школьников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874476"/>
              </p:ext>
            </p:extLst>
          </p:nvPr>
        </p:nvGraphicFramePr>
        <p:xfrm>
          <a:off x="502311" y="1200236"/>
          <a:ext cx="7848872" cy="5472609"/>
        </p:xfrm>
        <a:graphic>
          <a:graphicData uri="http://schemas.openxmlformats.org/drawingml/2006/table">
            <a:tbl>
              <a:tblPr firstRow="1" firstCol="1" bandRow="1"/>
              <a:tblGrid>
                <a:gridCol w="361222"/>
                <a:gridCol w="3239178"/>
                <a:gridCol w="1152128"/>
                <a:gridCol w="648072"/>
                <a:gridCol w="1152128"/>
                <a:gridCol w="1296144"/>
              </a:tblGrid>
              <a:tr h="210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этап ВСОШ по экологии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Наживина А.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Ханова А.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Камашева А.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Ибраева К.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этап ВСОШ по английскому языку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Силантьева Э.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6б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Тушкова А.В.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Абраров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М-А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7б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Качаева З.Р.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Силантьев Е.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Качаева З.Р.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этап РОШ по математике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Гимранов А.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Пологова О.В.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Пустобаев К.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Пологова О.В.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этап РОШ по биологии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Марьина А.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Наживина А.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этап РОШ по литературе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Благова П.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Горбунова О.С.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Пустобаева А.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Горбунова О.С.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этап ВСОШ по обществознанию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Благова П.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Юрлова А.Ж.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14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этап ВСОШ по немецкому языку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Гимранов А.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 РОШ по татарскому языку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Сафронова В.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5б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Валиева Э.М.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9" marR="527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1560" y="723274"/>
            <a:ext cx="780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учебном году у нас 16 призеров городского уровня</a:t>
            </a:r>
          </a:p>
        </p:txBody>
      </p:sp>
    </p:spTree>
    <p:extLst>
      <p:ext uri="{BB962C8B-B14F-4D97-AF65-F5344CB8AC3E}">
        <p14:creationId xmlns:p14="http://schemas.microsoft.com/office/powerpoint/2010/main" val="200164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96071" y="230832"/>
            <a:ext cx="66222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Результаты Всероссийской олимпиады 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школьников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1052736"/>
            <a:ext cx="8423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призеров республиканского уровня всероссийских олимпиад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912453"/>
              </p:ext>
            </p:extLst>
          </p:nvPr>
        </p:nvGraphicFramePr>
        <p:xfrm>
          <a:off x="1011678" y="1700808"/>
          <a:ext cx="7191047" cy="4608511"/>
        </p:xfrm>
        <a:graphic>
          <a:graphicData uri="http://schemas.openxmlformats.org/drawingml/2006/table">
            <a:tbl>
              <a:tblPr firstRow="1" firstCol="1" bandRow="1"/>
              <a:tblGrid>
                <a:gridCol w="330949"/>
                <a:gridCol w="2519768"/>
                <a:gridCol w="1273356"/>
                <a:gridCol w="587278"/>
                <a:gridCol w="787644"/>
                <a:gridCol w="1692052"/>
              </a:tblGrid>
              <a:tr h="8625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этап ВСОШ по биологии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Наживина 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25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 этап РОШ по английскому языку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Силантьева Э.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Тушкова А.В.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88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этап ВСОШ по экологии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Наживина А.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12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Камашева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12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 этап РОШ по английскому языку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Абраров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М-А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Качаева З.Р.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96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Силантьев Е.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Качаева З.Р.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25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 этап РОШ по математике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Гимранов А.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Пологова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О.В.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8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28215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количества призовых мест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1976446"/>
              </p:ext>
            </p:extLst>
          </p:nvPr>
        </p:nvGraphicFramePr>
        <p:xfrm>
          <a:off x="683568" y="1268760"/>
          <a:ext cx="7632848" cy="4824536"/>
        </p:xfrm>
        <a:graphic>
          <a:graphicData uri="http://schemas.openxmlformats.org/drawingml/2006/table">
            <a:tbl>
              <a:tblPr firstRow="1" firstCol="1" bandRow="1"/>
              <a:tblGrid>
                <a:gridCol w="2282756"/>
                <a:gridCol w="1337523"/>
                <a:gridCol w="1337523"/>
                <a:gridCol w="1337523"/>
                <a:gridCol w="1337523"/>
              </a:tblGrid>
              <a:tr h="8427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2014-2015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2015-2016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2016-2017/очно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2017-2018/очно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36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ru-RU" sz="1400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37/5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34/1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36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102/2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90/3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36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67/65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46/46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36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40/40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40/40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36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22/22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27/27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36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268/134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237/117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1603" y="230832"/>
            <a:ext cx="82512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Районная открытая краеведческая конференция 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«Времён связующая нить»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0755" y="1124744"/>
            <a:ext cx="835292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членов жюри были приглашены родители-ученые: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Абраров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Вагиз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Нургалиевич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доктор технических наук, профессор,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Бикеева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Юрьевна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кандидат исторических наук, доцент КФУ,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Силантьева Динара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Ирековна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кандидат биологических наук, старший научный сотрудник КФУ, а также директор ДМШ №19 –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Сайфутдинова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Сергеевна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заместитель директора ДМШ №19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Ханова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Владимировна.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в качестве членов жюри работали педагогические работники гимназии кандидаты наук, учителя высшей квалификационной категории и педагоги дополнительного образования высшей квалификационной категории городского эколого-биологического центра.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конференции приняли участие 92 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участника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22 образовательных 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организаций 		Советского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района.</a:t>
            </a:r>
          </a:p>
        </p:txBody>
      </p:sp>
    </p:spTree>
    <p:extLst>
      <p:ext uri="{BB962C8B-B14F-4D97-AF65-F5344CB8AC3E}">
        <p14:creationId xmlns:p14="http://schemas.microsoft.com/office/powerpoint/2010/main" val="19427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26388" y="476672"/>
            <a:ext cx="4004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</a:rPr>
              <a:t>Родительские собрания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44628" y="991215"/>
            <a:ext cx="756814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учебного года 06.09.2018г., 26.10.2018г., 13.12.2018г., 21.03.2019г. в гимназии проведены общешкольные родительские собрания.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собрания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приглашались: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центра психолого-социального сопровождения «Ресурс»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Нафиева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З.Ф.;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ЭВТ Костров Е.Н. (по интернет безопасности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инспектора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ГИБДД по Советскому району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врач-педиатр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ГАУЗ «Городская детская поликлиника №6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1714500" lvl="3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врач-офтальмолог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клиники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Кузлэр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1714500" lvl="3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Мухамедьярова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А.Н. и др. </a:t>
            </a:r>
          </a:p>
        </p:txBody>
      </p:sp>
    </p:spTree>
    <p:extLst>
      <p:ext uri="{BB962C8B-B14F-4D97-AF65-F5344CB8AC3E}">
        <p14:creationId xmlns:p14="http://schemas.microsoft.com/office/powerpoint/2010/main" val="304849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26388" y="476672"/>
            <a:ext cx="4004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</a:rPr>
              <a:t>Родительские собрания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538" y="2204864"/>
            <a:ext cx="2808312" cy="37444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416" y="1340768"/>
            <a:ext cx="2799463" cy="37326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8084" y="1484784"/>
            <a:ext cx="2806901" cy="374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3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476672"/>
            <a:ext cx="7258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</a:rPr>
              <a:t>«Произведения искусства – каждой школе»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44623" y="999892"/>
            <a:ext cx="75681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Учащимся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1-5 классов была предложена лекция по произведению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А.С. Пушкина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"Сказка о царе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с раскрытием персонажей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картинах-иллюстрациях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 художника-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славяниста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А.М. Куркина.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Ребятам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6-8 классов был предложен обзор - обсуждение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произведений русских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художников второй половины XIX века.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Старшие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(9-11 классы) увлеченно погружались в историю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особенности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импрессионизма, сюрреализма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направлений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живописи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6166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05091" y="476672"/>
            <a:ext cx="3647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</a:rPr>
              <a:t>«Большая перемена»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024091"/>
            <a:ext cx="3563888" cy="26729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0636" y="1024091"/>
            <a:ext cx="3528392" cy="2646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933056"/>
            <a:ext cx="3563888" cy="26729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0636" y="3945356"/>
            <a:ext cx="3547488" cy="266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2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0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 воспитательной работы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657811"/>
              </p:ext>
            </p:extLst>
          </p:nvPr>
        </p:nvGraphicFramePr>
        <p:xfrm>
          <a:off x="251520" y="499924"/>
          <a:ext cx="8496945" cy="6519672"/>
        </p:xfrm>
        <a:graphic>
          <a:graphicData uri="http://schemas.openxmlformats.org/drawingml/2006/table">
            <a:tbl>
              <a:tblPr firstRow="1" firstCol="1" bandRow="1"/>
              <a:tblGrid>
                <a:gridCol w="3384377"/>
                <a:gridCol w="1224136"/>
                <a:gridCol w="1512168"/>
                <a:gridCol w="1258536"/>
                <a:gridCol w="1117728"/>
              </a:tblGrid>
              <a:tr h="198641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мероприятия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 участника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Всероссийский фестиваль –конкурс «Искусство без границ»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Галимова Эльвина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Салихова К.Г., Куликова М.Б.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Лауреат 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степени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Нормативы физкультурно-спортивного комплекса «Готов к труду и обороне»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Гизатуллин Мансур 11А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Домрачева Т.В.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Золото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Нормативы физкультурно-спортивного комплекса «Готов к труду и обороне»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Нуркаев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Ильнар 11А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Домрачева Т.В.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Серебро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Творческий конкурс для школьников 1-6 классов «Скоро Новый год»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Баринов Роман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Салихова К.Г.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825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«Книжные иллюстрации», посвящённый творчеству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Л.Н.Толстого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Сайдашева Милана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Мирхасанов Р.Ф.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лауреата</a:t>
                      </a:r>
                      <a:b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степени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Экологический конкурс «Сохрани природу Татарстана»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Китаева Кира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Баталова М.А.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Смотр агитбригад по экологии «Царевна гигиена и её друзья»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Коллектив 6А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«Народные узоры»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Леонтьев Евгений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7Б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Горбунова О.С.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конкурс «Растим патриотов России» 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Девятых С.Н.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II степени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641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Викторина «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ЭкоКлуба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5х5»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 2А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Тахаува Г.Т.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Викторина «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Экоклуба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5+5» ГДЭБЦ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Низамутдинова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Аделя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Китаева Кира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Баталова М.А.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641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«Учусь быть гражданином»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Ерофеев Даниил 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Саляхова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А.Р.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Шахматный турнир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Ермолаев Дмитрий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 А.О.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775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Командная игра «Скопа-птица 2018»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Титов Егор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Саляхова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А.Р.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825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Турнир интеллектуальных игр «Что? Где? Когда?» «Мудрый совенок»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4Б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Масленникова Е.Ю.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призеры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500" marR="27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16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127124"/>
              </p:ext>
            </p:extLst>
          </p:nvPr>
        </p:nvGraphicFramePr>
        <p:xfrm>
          <a:off x="467544" y="116632"/>
          <a:ext cx="8280921" cy="6992874"/>
        </p:xfrm>
        <a:graphic>
          <a:graphicData uri="http://schemas.openxmlformats.org/drawingml/2006/table">
            <a:tbl>
              <a:tblPr firstRow="1" firstCol="1" bandRow="1"/>
              <a:tblGrid>
                <a:gridCol w="3600401"/>
                <a:gridCol w="936104"/>
                <a:gridCol w="1368152"/>
                <a:gridCol w="1440160"/>
                <a:gridCol w="936104"/>
              </a:tblGrid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СТИХиЯ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Кадирова Аделя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6Б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Валиева Э.М.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 в номинации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Открытый конкурс рисунков школьников "Животный мир глазами детей"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Карташова Анастасия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Открытый конкурс рисунков школьников "Животный мир глазами детей"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Кузьмина Мария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Открытый конкурс зоологического рисунка "Животный мир глазами детей"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Кузьмина Мария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943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Новогодний калейдоскоп-2018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Ионов Ярослав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Тахаува Г.Т.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147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чтецов «Илебезд</a:t>
                      </a:r>
                      <a:r>
                        <a:rPr lang="tt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ә, телебездә, күңелләрдә Г.Тукай мәңгелек</a:t>
                      </a: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Зиннатова Ясмина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Минневалеева Г.З.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Лауреат 3 степени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декоративно -прикладного творчества «Таланты уездного городка. Мастерская сказки»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Коллективная работа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Мирхасанов Р.Ф.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декоративно-прикладного творчества «Новогодний калейдоскоп -2018»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Зубарев Даниил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Салихова К.Г.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 место)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декоративно-прикладного творчества «Таланты уездного городка. Мастерская сказки»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Коллективная работа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Мирхасанов Р.Ф.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943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 конкурс «Тайны уездного городка»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Коллективная работа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Мирхасанов Р.Ф.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b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городского конкурса «Ученик года – 2019»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Токранова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Екатерина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Новикова В.М.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 в номинации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среди отрядов ЮИД школ Советского р-на г. Казани «Безопасное колесо-2019»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4Б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Масленникова Е.Ю.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декоративно-прикладного творчества «Таланты уездного городка. Мастерская сказки»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Мирхасанов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Р.Ф.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147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чтецов «Илебезд</a:t>
                      </a:r>
                      <a:r>
                        <a:rPr lang="tt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ә, телебездә, күңелләрдә Г.Тукай мәңгелек</a:t>
                      </a: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Кадирова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Аделя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6Б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Минневалиева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Г.З.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декоративно-прикладного творчества «Таланты уездного городка. Мастерская сказки»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Коллективная работа 7Б класса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Мирхасанов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Р.Ф.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3580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"Без бергэ"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Волкова Любовь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8Б, Фиогбе В. 2А, коллектив 1-2кл.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Пастухова А.В.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лауреат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86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юных чтецов «Звездный билет» в рамках Всероссийского конкурса «Живая классика»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Гомазкова Софья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Грезина Л.Д.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147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«Ученик года - 2019» среди обучающихся 9-11 классов школ г.Казани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Гомазкова Софья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Пастухова А.В.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943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«Бравым, браво!»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Юрлова А.Ж.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9433"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«Красоте дорогу»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7Б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Манаева Л.А.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603" marR="18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50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63554" y="1820822"/>
            <a:ext cx="4416491" cy="33123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532716" y="1862826"/>
            <a:ext cx="4368486" cy="32763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59832" y="424531"/>
            <a:ext cx="3477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«Неделя добра»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\\psf\Home\Pictures\чистополь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392" y="3341764"/>
            <a:ext cx="3240360" cy="324036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ТИМТтт</a:t>
            </a:r>
            <a:endParaRPr lang="ru-RU" dirty="0"/>
          </a:p>
        </p:txBody>
      </p:sp>
      <p:pic>
        <p:nvPicPr>
          <p:cNvPr id="4098" name="Picture 2" descr="\\psf\Home\Pictures\коллектив 201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08" y="402"/>
            <a:ext cx="4283968" cy="3212976"/>
          </a:xfrm>
          <a:prstGeom prst="rect">
            <a:avLst/>
          </a:prstGeom>
          <a:noFill/>
        </p:spPr>
      </p:pic>
      <p:pic>
        <p:nvPicPr>
          <p:cNvPr id="7" name="Picture 3" descr="\\psf\Home\Pictures\елабуга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8880" y="704848"/>
            <a:ext cx="4480497" cy="252028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292080" y="81498"/>
            <a:ext cx="2794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Тимбилдинг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6034" y="3406518"/>
            <a:ext cx="4730766" cy="3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3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Школа_монтаж_2"/>
          <p:cNvPicPr/>
          <p:nvPr/>
        </p:nvPicPr>
        <p:blipFill>
          <a:blip r:embed="rId2" cstate="print"/>
          <a:srcRect b="8357"/>
          <a:stretch>
            <a:fillRect/>
          </a:stretch>
        </p:blipFill>
        <p:spPr bwMode="auto">
          <a:xfrm>
            <a:off x="785786" y="714356"/>
            <a:ext cx="7587308" cy="5786478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499992" y="3573016"/>
            <a:ext cx="3600400" cy="201911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Маклашова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Ф.Г.</a:t>
            </a:r>
          </a:p>
          <a:p>
            <a:pPr algn="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8(987)2964840</a:t>
            </a:r>
          </a:p>
          <a:p>
            <a:pPr algn="r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fgm@live.ru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17144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2624</TotalTime>
  <Words>2460</Words>
  <Application>Microsoft Office PowerPoint</Application>
  <PresentationFormat>Экран (4:3)</PresentationFormat>
  <Paragraphs>657</Paragraphs>
  <Slides>51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Открытая</vt:lpstr>
      <vt:lpstr>Управление  образования Исполнительного комитета муниципального образования г.Казани Отдел образования Управления образования ИКМО г. Казани по Советскому району Муниципальное бюджетное общеобразовательное учреждение «Гимназия №126» Советского района г.Казани</vt:lpstr>
      <vt:lpstr>Муниципальное бюджетное общеобразовательное учреждение «Гимназия №126» Советского района г.Казани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Развитие и ресурсное обеспечение инновационной деятельности  </vt:lpstr>
      <vt:lpstr> Тематические педсоветы</vt:lpstr>
      <vt:lpstr>Презентация PowerPoint</vt:lpstr>
      <vt:lpstr>Реализуются инновационные программы: </vt:lpstr>
      <vt:lpstr>«Рефлексивный подход к организации профессионально-личностного саморазвития учителя в общеобразовательном учреждении в условиях внедрения профессионального стандарта педагога».</vt:lpstr>
      <vt:lpstr>«Гражданско-патриотическое воспитание и образование. Музей как средство формирования гражданских компетенций»</vt:lpstr>
      <vt:lpstr> Музей-комплекс гимназии - победитель республиканского этапа Всероссийского конкурса «Растим патриотов России» (Диплом II степени 2018г.), победитель республиканской патриотической акции «Гордимся вами, защитники Отечества», победитель городского смотра-конкурса школьных музеев, лауреат Всероссийского смотра-конкурса музеев, награжден многими дипломами, грамотами и благодарственными письмами. Многолетней традицией является организация работы по военно-патриотическому воспитанию учащихся совместно с республиканской общественной организацией ветеранов (инвалидов) «Союз ветеранов республики Татарстан»: уроки мужества, посвященные Дню памяти о россиянах, исполнявших служебный долг за пределами России, 30-й годовщине вывода советских войск из   Афганистана, торжественные линейки, посвященные   Дню защитника Отечества с приглашением    ветеранов пограничной службы, торжественному   празднованию юбилеев ветеранов.</vt:lpstr>
      <vt:lpstr>Работа по программе «Одаренные дети»</vt:lpstr>
      <vt:lpstr>В гимназии выработана система взаимодействия с различными организациями: </vt:lpstr>
      <vt:lpstr>В том числе реализуется:</vt:lpstr>
      <vt:lpstr>Сетевая форма реализации образовательной программы ОУ</vt:lpstr>
      <vt:lpstr>Сетевая форма реализации дополнительного образования совместно с:</vt:lpstr>
      <vt:lpstr>Сетевая форма реализации инновационной программы по гражданско-патриотическому воспитанию </vt:lpstr>
      <vt:lpstr>Ветераны всегда рядом!</vt:lpstr>
      <vt:lpstr>Сетевая форма разработки и реализации городского проекта «Школьные службы примирения» </vt:lpstr>
      <vt:lpstr>«Школьная служба примирения»</vt:lpstr>
      <vt:lpstr>Система дополнительного образования</vt:lpstr>
      <vt:lpstr>Система дополнительного образования</vt:lpstr>
      <vt:lpstr>Материальная база учреждения, состояние, использование </vt:lpstr>
      <vt:lpstr>Материальная база учреждения, состояние, использование</vt:lpstr>
      <vt:lpstr>Презентация PowerPoint</vt:lpstr>
      <vt:lpstr>Платные образовательные услуги</vt:lpstr>
      <vt:lpstr>Платные образовательные услуги</vt:lpstr>
      <vt:lpstr>Платные образовательные услуги</vt:lpstr>
      <vt:lpstr>Показатели качества знаний и успеваемости учащихся </vt:lpstr>
      <vt:lpstr>Победители и призеры этапов РОШ</vt:lpstr>
      <vt:lpstr>Презентация PowerPoint</vt:lpstr>
      <vt:lpstr>Презентация PowerPoint</vt:lpstr>
      <vt:lpstr>Изменение количества призовых мест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ТИМТтт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развивающей образовательной среды – ресурс эффективного управления образовательной организацией в условиях изменений</dc:title>
  <dc:creator>user</dc:creator>
  <cp:lastModifiedBy>Игорь</cp:lastModifiedBy>
  <cp:revision>154</cp:revision>
  <dcterms:created xsi:type="dcterms:W3CDTF">2018-01-08T21:53:11Z</dcterms:created>
  <dcterms:modified xsi:type="dcterms:W3CDTF">2019-05-28T15:56:52Z</dcterms:modified>
</cp:coreProperties>
</file>